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3_61037F4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286" r:id="rId4"/>
    <p:sldId id="287" r:id="rId5"/>
    <p:sldId id="288" r:id="rId6"/>
    <p:sldId id="289" r:id="rId7"/>
    <p:sldId id="290" r:id="rId8"/>
    <p:sldId id="283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28" autoAdjust="0"/>
  </p:normalViewPr>
  <p:slideViewPr>
    <p:cSldViewPr snapToGrid="0">
      <p:cViewPr varScale="1">
        <p:scale>
          <a:sx n="46" d="100"/>
          <a:sy n="46" d="100"/>
        </p:scale>
        <p:origin x="144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13_61037F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E894ED-6333-4C86-9F44-66A328332A80}" authorId="{00000000-0000-0000-0000-000000000000}" created="2025-03-31T16:15:20.0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27619141" sldId="275"/>
      <ac:spMk id="3" creationId="{00000000-0000-0000-0000-000000000000}"/>
      <ac:txMk cp="135" len="3">
        <ac:context len="159" hash="3599443523"/>
      </ac:txMk>
    </ac:txMkLst>
    <p188:pos x="3332421" y="3643040"/>
    <p188:txBody>
      <a:bodyPr/>
      <a:lstStyle/>
      <a:p>
        <a:r>
          <a:rPr lang="cs-CZ"/>
          <a:t>Oxid uhličitý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DD8AEB-842F-44B7-8B2A-97329628E8C6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9B9FA5-B692-4DCA-A72C-765049F48782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CO</a:t>
            </a:r>
            <a:r>
              <a:rPr lang="cs-CZ" sz="1200" baseline="-25000" dirty="0"/>
              <a:t>2 </a:t>
            </a:r>
            <a:r>
              <a:rPr lang="cs-CZ" dirty="0"/>
              <a:t>– oxid uhličitý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84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4E6F-BC8D-8D97-3C9D-D1524BBB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C91A82-E0C7-18EB-959C-1B7E7F13E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9342442-9487-DC51-6B7C-155BCCCCB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786A03-B24C-1B6B-A068-002543903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83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BF0A-59CA-0001-6476-25DA29A7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018DE33-35C2-7E81-F3C4-3D303C14D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A4D1E7-A19C-0AB6-75C2-ADBD98A43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862D69-897D-F42F-D84B-95EFB4938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49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5EA8-4119-89A3-86A3-F06D268EC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FC2805-230F-3E69-F34A-54E559EE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A41C82-244F-21B7-3C04-5CD858EA8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D38F6E-2446-B6E9-EB3A-F66CB8B1D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12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0188-1C86-D7A4-BA90-76E89369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05BB1B-D513-FBAF-C710-F08D49CE6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77452F-38AB-271F-815F-314E120B5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527859-C162-6667-14B9-E95BC4740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99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09E8-1432-A77C-7CE6-229AFB60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B9F304-2269-87FB-7CB3-AD70475C2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AACC23-BAEA-E3B8-0A56-7C392BA5D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E38C35-1CF3-5E66-3F17-EAB32AE0D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69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 descr="Načechraná bílá oblaka na sytě modré obloz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ázek 9" descr="Záběr zblízka na výhonek rostlin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ázek 10" descr="Vln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0FFEB-2298-4F5A-A250-9741B7EE4DF1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75DE-3DEB-49AB-9AA3-A05D4C5AE8A8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F18FC-530A-4B86-B27B-FA7F2E1BD25D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 descr="Záběr zblízka na zelené rostlin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ázek 8" descr="Vln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39828C-04C6-417F-93B3-00C1BD68063C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390B9-C5CD-46F0-B966-42FD1DDBAF1A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F86FD-E090-494B-96E6-C531CBD48AD7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1C32-BBE1-4467-9DA7-7AC76538B95C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5D839-9B5B-48E5-9F74-7819413ACFA5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99C40-9CAC-442B-9E45-0AEF34B4997D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8EC3F2B-7E2D-4B12-9FC0-797A331B58F1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61037F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227868"/>
            <a:ext cx="4846320" cy="238760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6000" dirty="0"/>
              <a:t>Obnovitelné zdroje energie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4902741"/>
            <a:ext cx="4846320" cy="927210"/>
          </a:xfrm>
        </p:spPr>
        <p:txBody>
          <a:bodyPr rtlCol="0">
            <a:normAutofit/>
          </a:bodyPr>
          <a:lstStyle/>
          <a:p>
            <a:pPr rtl="0"/>
            <a:r>
              <a:rPr lang="cs-CZ" sz="2800" dirty="0"/>
              <a:t>Autor: Jméno Příjmení</a:t>
            </a:r>
          </a:p>
          <a:p>
            <a:pPr rtl="0"/>
            <a:r>
              <a:rPr lang="cs-CZ" sz="2800" dirty="0"/>
              <a:t>Datum: 31.03.2025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cs-CZ" sz="4400" dirty="0"/>
              <a:t>Důležitost obnovitelných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Energie z přirozeně se obnovujících zdrojů</a:t>
            </a:r>
          </a:p>
          <a:p>
            <a:pPr rtl="0"/>
            <a:r>
              <a:rPr lang="cs-CZ" sz="3200" dirty="0"/>
              <a:t>Slunce, vítr, voda, biomasa, geotermální energie</a:t>
            </a:r>
          </a:p>
          <a:p>
            <a:pPr rtl="0"/>
            <a:r>
              <a:rPr lang="cs-CZ" sz="3200" dirty="0"/>
              <a:t>Šetrné k životnímu prostředí</a:t>
            </a:r>
          </a:p>
          <a:p>
            <a:pPr rtl="0"/>
            <a:r>
              <a:rPr lang="cs-CZ" sz="3200" dirty="0"/>
              <a:t>Snižují emise CO</a:t>
            </a:r>
            <a:r>
              <a:rPr lang="cs-CZ" sz="3200" baseline="-25000" dirty="0"/>
              <a:t>2</a:t>
            </a:r>
          </a:p>
          <a:p>
            <a:pPr rtl="0"/>
            <a:r>
              <a:rPr lang="cs-CZ" sz="3200" dirty="0"/>
              <a:t>Nejsou vyčerpatelné</a:t>
            </a:r>
          </a:p>
        </p:txBody>
      </p:sp>
      <p:pic>
        <p:nvPicPr>
          <p:cNvPr id="8" name="Obrázek 7" descr="Obsah obrázku text, snímek obrazovky, diagram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85956B31-0EC5-E8AB-7EAD-4B1380CD7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3" y="1719404"/>
            <a:ext cx="5200717" cy="3809525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cs-CZ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cs-CZ" sz="100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11DDC51-E39E-4728-A66F-B4ECE47B96C0}" type="datetime1">
              <a:rPr lang="cs-CZ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09.04.2025</a:t>
            </a:fld>
            <a:endParaRPr lang="cs-CZ" sz="100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1000" dirty="0"/>
              <a:t>Obnovitelné zdroje energie [1, 2]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0C500E-FB92-6872-044F-C77EFF6233B4}"/>
              </a:ext>
            </a:extLst>
          </p:cNvPr>
          <p:cNvSpPr txBox="1"/>
          <p:nvPr/>
        </p:nvSpPr>
        <p:spPr>
          <a:xfrm>
            <a:off x="10164726" y="1719404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AD60-D4C3-6E3F-5314-59AC6D3E0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BB075-EC33-7DC2-4625-CFADAD5F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cs-CZ" sz="4400" dirty="0"/>
              <a:t>Solární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B12D79-3B05-06C4-CE08-B46A3EE1C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Solární panely přeměňují světlo na elektřinu</a:t>
            </a:r>
          </a:p>
          <a:p>
            <a:pPr rtl="0"/>
            <a:r>
              <a:rPr lang="cs-CZ" sz="3200" dirty="0"/>
              <a:t>Fungují i při oblačnosti</a:t>
            </a:r>
          </a:p>
          <a:p>
            <a:pPr rtl="0"/>
            <a:r>
              <a:rPr lang="cs-CZ" sz="3200" dirty="0"/>
              <a:t>Nízké provozní náklady</a:t>
            </a:r>
          </a:p>
          <a:p>
            <a:pPr rtl="0"/>
            <a:r>
              <a:rPr lang="cs-CZ" sz="3200" dirty="0"/>
              <a:t>Vhodné pro domácnost i firmy</a:t>
            </a:r>
          </a:p>
          <a:p>
            <a:pPr rtl="0"/>
            <a:r>
              <a:rPr lang="cs-CZ" sz="3200" dirty="0"/>
              <a:t>Nevýhodou je závislost na počasí</a:t>
            </a:r>
          </a:p>
          <a:p>
            <a:pPr algn="just" rtl="0"/>
            <a:endParaRPr lang="cs-CZ" dirty="0"/>
          </a:p>
        </p:txBody>
      </p:sp>
      <p:pic>
        <p:nvPicPr>
          <p:cNvPr id="8" name="Obrázek 7" descr="Dům se slunečními panely na stříšku">
            <a:extLst>
              <a:ext uri="{FF2B5EF4-FFF2-40B4-BE49-F238E27FC236}">
                <a16:creationId xmlns:a16="http://schemas.microsoft.com/office/drawing/2014/main" id="{27973825-BDE0-6938-7176-BA565906E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6172200" y="1556281"/>
            <a:ext cx="4609775" cy="4620682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1E77B9-1429-0DED-8A84-2EDFF59F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cs-CZ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cs-CZ" sz="100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7641A2-BC4C-64FE-F2B6-9CED2845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11DDC51-E39E-4728-A66F-B4ECE47B96C0}" type="datetime1">
              <a:rPr lang="cs-CZ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09.04.2025</a:t>
            </a:fld>
            <a:endParaRPr lang="cs-CZ" sz="100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1B8F99-A4DA-423B-C25E-C2DF0F84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1000" dirty="0"/>
              <a:t>Obnovitelné zdroje energie [1, 2]</a:t>
            </a:r>
          </a:p>
        </p:txBody>
      </p:sp>
    </p:spTree>
    <p:extLst>
      <p:ext uri="{BB962C8B-B14F-4D97-AF65-F5344CB8AC3E}">
        <p14:creationId xmlns:p14="http://schemas.microsoft.com/office/powerpoint/2010/main" val="37912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3629-CAA9-8EB4-E180-14A1E35C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971E8-31D8-4701-B894-6CDC87A8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/>
              <a:t>Větrná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7B6169-6E40-C2F8-8BB9-44081C4A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cs-CZ" sz="3200" dirty="0"/>
              <a:t>Turbíny využívají sílu větru</a:t>
            </a:r>
          </a:p>
          <a:p>
            <a:pPr rtl="0"/>
            <a:r>
              <a:rPr lang="cs-CZ" sz="3200" dirty="0"/>
              <a:t>Velká účinnost ve větrných oblastech</a:t>
            </a:r>
          </a:p>
          <a:p>
            <a:pPr rtl="0"/>
            <a:r>
              <a:rPr lang="cs-CZ" sz="3200" dirty="0" err="1"/>
              <a:t>Offshore</a:t>
            </a:r>
            <a:r>
              <a:rPr lang="cs-CZ" sz="3200" dirty="0"/>
              <a:t> parky = větrné farmy na moři</a:t>
            </a:r>
          </a:p>
          <a:p>
            <a:pPr rtl="0"/>
            <a:r>
              <a:rPr lang="cs-CZ" sz="3200" dirty="0"/>
              <a:t>Nízké emise</a:t>
            </a:r>
          </a:p>
          <a:p>
            <a:pPr rtl="0"/>
            <a:r>
              <a:rPr lang="cs-CZ" sz="3200" dirty="0"/>
              <a:t>Vizuální a hlukový dopad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42FEDD-7E27-7278-3C64-175EF45D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92F25A-D3E1-EFAF-62F8-2B840A3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DDC51-E39E-4728-A66F-B4ECE47B96C0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0DB95A-EC7A-6975-11C7-309E2CDE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Obnovitelné zdroje energie [1, 2]</a:t>
            </a:r>
          </a:p>
        </p:txBody>
      </p:sp>
    </p:spTree>
    <p:extLst>
      <p:ext uri="{BB962C8B-B14F-4D97-AF65-F5344CB8AC3E}">
        <p14:creationId xmlns:p14="http://schemas.microsoft.com/office/powerpoint/2010/main" val="10255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85037-6F0F-C918-B762-4C727052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F1925-96DA-0ED7-4361-54FEC634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/>
              <a:t>Vodní a další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0597BA-36AF-B02A-DE29-6CCE1156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/>
              <a:t>Vodní elektrárny: stabilní výkon</a:t>
            </a:r>
          </a:p>
          <a:p>
            <a:pPr algn="just"/>
            <a:r>
              <a:rPr lang="cs-CZ" sz="3200" dirty="0"/>
              <a:t>Biomasa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3200" dirty="0"/>
              <a:t> spalování organického odpadu</a:t>
            </a:r>
          </a:p>
          <a:p>
            <a:r>
              <a:rPr lang="cs-CZ" sz="3200" dirty="0"/>
              <a:t>Geotermální energie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3200" dirty="0"/>
              <a:t> teplo ze Země</a:t>
            </a:r>
          </a:p>
          <a:p>
            <a:pPr rtl="0"/>
            <a:r>
              <a:rPr lang="cs-CZ" sz="3200" dirty="0"/>
              <a:t>Každý typ má specifické využití</a:t>
            </a:r>
          </a:p>
          <a:p>
            <a:pPr rtl="0"/>
            <a:r>
              <a:rPr lang="cs-CZ" sz="3200" dirty="0"/>
              <a:t>Různá dostupnost dle </a:t>
            </a:r>
            <a:r>
              <a:rPr lang="cs-CZ" sz="3200" dirty="0" err="1"/>
              <a:t>lokatity</a:t>
            </a: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2C83BA-467B-F87E-1FBE-0932B644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C5BDB8-9E00-D6B4-9360-CF7FB2F6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DDC51-E39E-4728-A66F-B4ECE47B96C0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F7C0D1-CA2C-D252-F0BD-59CC6817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Obnovitelné zdroje energie [1, 2]</a:t>
            </a:r>
          </a:p>
        </p:txBody>
      </p:sp>
    </p:spTree>
    <p:extLst>
      <p:ext uri="{BB962C8B-B14F-4D97-AF65-F5344CB8AC3E}">
        <p14:creationId xmlns:p14="http://schemas.microsoft.com/office/powerpoint/2010/main" val="950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4F73-4B94-DC91-196E-B774411E7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2B627-D0FD-11D4-9B78-7BBCCE89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AE34BB-C3BB-28E3-E913-4A1DEF80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cs-CZ" sz="3200" dirty="0"/>
              <a:t>Obnovitelné zdroje = budoucnost energetiky</a:t>
            </a:r>
          </a:p>
          <a:p>
            <a:pPr algn="just" rtl="0"/>
            <a:r>
              <a:rPr lang="cs-CZ" sz="3200" dirty="0"/>
              <a:t>Snižují ekologickou zátěž</a:t>
            </a:r>
          </a:p>
          <a:p>
            <a:pPr algn="just" rtl="0"/>
            <a:r>
              <a:rPr lang="cs-CZ" sz="3200" dirty="0"/>
              <a:t>Podpora ze strany EU</a:t>
            </a:r>
          </a:p>
          <a:p>
            <a:pPr algn="just" rtl="0"/>
            <a:r>
              <a:rPr lang="cs-CZ" sz="3200" dirty="0"/>
              <a:t>Ne vždy dostupné</a:t>
            </a:r>
          </a:p>
          <a:p>
            <a:pPr algn="just" rtl="0"/>
            <a:r>
              <a:rPr lang="cs-CZ" sz="3200" dirty="0"/>
              <a:t>Důležitá je kombinace zdrojů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5412AD-72EC-B9A1-3379-C56BD603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FC5B99-41BE-CD7C-478B-EDF1830E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DDC51-E39E-4728-A66F-B4ECE47B96C0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58474C-012D-8116-E7F5-650CC226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Obnovitelné zdroje energie [1, 2]</a:t>
            </a:r>
          </a:p>
        </p:txBody>
      </p:sp>
    </p:spTree>
    <p:extLst>
      <p:ext uri="{BB962C8B-B14F-4D97-AF65-F5344CB8AC3E}">
        <p14:creationId xmlns:p14="http://schemas.microsoft.com/office/powerpoint/2010/main" val="2745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E7A6-5C65-E4F4-FFD1-345084E0D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F100F-BAD9-7635-D7E7-4BB9DFB1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11A552-4890-BE5D-64CA-D9F8BCCB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[1] 	BACHER, Pierre. Energie pro 21. století. Praha: 	</a:t>
            </a:r>
            <a:r>
              <a:rPr lang="cs-CZ" sz="3200" dirty="0" err="1"/>
              <a:t>Krigl</a:t>
            </a:r>
            <a:r>
              <a:rPr lang="cs-CZ" sz="3200" dirty="0"/>
              <a:t>, 2003. ISBN 80-902-4037-2. </a:t>
            </a:r>
          </a:p>
          <a:p>
            <a:pPr marL="0" indent="0">
              <a:buNone/>
            </a:pPr>
            <a:r>
              <a:rPr lang="cs-CZ" sz="3200" dirty="0"/>
              <a:t>[2] 	Ekologie 2024. Online. 2024, roč. 9. 2024. 	Dostupné z: https://www.cspe.cz/wp-	</a:t>
            </a:r>
            <a:r>
              <a:rPr lang="cs-CZ" sz="3200" dirty="0" err="1"/>
              <a:t>content</a:t>
            </a:r>
            <a:r>
              <a:rPr lang="cs-CZ" sz="3200" dirty="0"/>
              <a:t>/</a:t>
            </a:r>
            <a:r>
              <a:rPr lang="cs-CZ" sz="3200" dirty="0" err="1"/>
              <a:t>uploads</a:t>
            </a:r>
            <a:r>
              <a:rPr lang="cs-CZ" sz="3200" dirty="0"/>
              <a:t>/2024/09/</a:t>
            </a:r>
            <a:r>
              <a:rPr lang="cs-CZ" sz="3200" dirty="0" err="1"/>
              <a:t>sbornik</a:t>
            </a:r>
            <a:r>
              <a:rPr lang="cs-CZ" sz="3200" dirty="0"/>
              <a:t>-</a:t>
            </a:r>
            <a:r>
              <a:rPr lang="cs-CZ" sz="3200" dirty="0" err="1"/>
              <a:t>prednasky</a:t>
            </a:r>
            <a:r>
              <a:rPr lang="cs-CZ" sz="3200" dirty="0"/>
              <a:t>-a-	postery-2024.pdf. [cit. 2025-03-29]. </a:t>
            </a:r>
          </a:p>
          <a:p>
            <a:pPr marL="0" indent="0">
              <a:buNone/>
            </a:pPr>
            <a:r>
              <a:rPr lang="cs-CZ" sz="3200" dirty="0"/>
              <a:t>[3] 	Graf 2 Primární energetické zdroje (PEZ) – 	obnovitelné zdroje a biopaliva. Online. In: </a:t>
            </a:r>
            <a:r>
              <a:rPr lang="cs-CZ" sz="3200" dirty="0" err="1"/>
              <a:t>Tzbinfo</a:t>
            </a:r>
            <a:r>
              <a:rPr lang="cs-CZ" sz="3200" dirty="0"/>
              <a:t>. 	2019. Dostupné z: https://oze.tzb-info.cz/19358-	pozice-</a:t>
            </a:r>
            <a:r>
              <a:rPr lang="cs-CZ" sz="3200" dirty="0" err="1"/>
              <a:t>obnovitelnych</a:t>
            </a:r>
            <a:r>
              <a:rPr lang="cs-CZ" sz="3200" dirty="0"/>
              <a:t>-</a:t>
            </a:r>
            <a:r>
              <a:rPr lang="cs-CZ" sz="3200" dirty="0" err="1"/>
              <a:t>zdroju</a:t>
            </a:r>
            <a:r>
              <a:rPr lang="cs-CZ" sz="3200" dirty="0"/>
              <a:t>-energie-v-</a:t>
            </a:r>
            <a:r>
              <a:rPr lang="cs-CZ" sz="3200" dirty="0" err="1"/>
              <a:t>energeticke</a:t>
            </a:r>
            <a:r>
              <a:rPr lang="cs-CZ" sz="3200" dirty="0"/>
              <a:t>-	bilanci-ceske-republiky-1. [cit. 2025-03-29].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3CD357-A86A-D3F9-F52E-F805F8AF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A879F-2C11-63EA-8033-D956545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DDC51-E39E-4728-A66F-B4ECE47B96C0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8EC3F2-821E-DA13-BB4A-B693D975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Obnovitelné zdroje energie</a:t>
            </a:r>
          </a:p>
        </p:txBody>
      </p:sp>
    </p:spTree>
    <p:extLst>
      <p:ext uri="{BB962C8B-B14F-4D97-AF65-F5344CB8AC3E}">
        <p14:creationId xmlns:p14="http://schemas.microsoft.com/office/powerpoint/2010/main" val="4252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396" y="335957"/>
            <a:ext cx="9776765" cy="195004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6000" b="1" dirty="0"/>
              <a:t>Děkuji za pozornost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2D0141-8088-4F56-9A7E-C3D3F5909517}" type="datetime1">
              <a:rPr lang="cs-CZ" smtClean="0"/>
              <a:t>09.04.2025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Obnovitelné zdroje energie</a:t>
            </a:r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kologie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7_TF03098889.potx" id="{9D7C6E86-CE68-4559-A0F8-3CFD929DA3DE}" vid="{FF670E4D-A8FD-4E80-BA5E-3BEAC919C823}"/>
    </a:ext>
  </a:extLst>
</a:theme>
</file>

<file path=ppt/theme/theme2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fotografií ekologie přírody</Template>
  <TotalTime>0</TotalTime>
  <Words>338</Words>
  <Application>Microsoft Office PowerPoint</Application>
  <PresentationFormat>Širokoúhlá obrazovka</PresentationFormat>
  <Paragraphs>69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Ekologie 16x9</vt:lpstr>
      <vt:lpstr>Obnovitelné zdroje energie</vt:lpstr>
      <vt:lpstr>Důležitost obnovitelných zdrojů</vt:lpstr>
      <vt:lpstr>Solární energie</vt:lpstr>
      <vt:lpstr>Větrná energie</vt:lpstr>
      <vt:lpstr>Vodní a další zdroje</vt:lpstr>
      <vt:lpstr>Shrnutí</vt:lpstr>
      <vt:lpstr>Použité 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2025-03-31T16:20:09Z</dcterms:created>
  <dcterms:modified xsi:type="dcterms:W3CDTF">2025-04-09T07:07:18Z</dcterms:modified>
</cp:coreProperties>
</file>